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8" r:id="rId4"/>
    <p:sldId id="265" r:id="rId5"/>
    <p:sldId id="268" r:id="rId6"/>
    <p:sldId id="259" r:id="rId7"/>
    <p:sldId id="266" r:id="rId8"/>
    <p:sldId id="267" r:id="rId9"/>
    <p:sldId id="260" r:id="rId10"/>
    <p:sldId id="261" r:id="rId11"/>
    <p:sldId id="270" r:id="rId12"/>
    <p:sldId id="262" r:id="rId13"/>
    <p:sldId id="263" r:id="rId14"/>
    <p:sldId id="264" r:id="rId15"/>
    <p:sldId id="272" r:id="rId16"/>
    <p:sldId id="279" r:id="rId17"/>
    <p:sldId id="280" r:id="rId18"/>
    <p:sldId id="273" r:id="rId19"/>
    <p:sldId id="276" r:id="rId20"/>
    <p:sldId id="277" r:id="rId21"/>
    <p:sldId id="274" r:id="rId22"/>
    <p:sldId id="281" r:id="rId23"/>
    <p:sldId id="275" r:id="rId24"/>
    <p:sldId id="27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03A67B-2186-4A14-9BDC-BF76483B9920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A69DB0-35DA-4A74-8D23-5C5D59D7A6F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09cadets.c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ammy.Palumbo@cadets.gc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9 Newark Crest (JPEG)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81927"/>
            <a:ext cx="2952328" cy="3599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Parent Briefing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</a:t>
            </a:r>
            <a:r>
              <a:rPr lang="en-US" dirty="0" smtClean="0"/>
              <a:t>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45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tammy\AppData\Local\Microsoft\Windows\INetCache\IE\4049GAMJ\Cadetscanada7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589240"/>
            <a:ext cx="2061327" cy="111082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Developing the training of this Unit in accordance with established training directives and </a:t>
            </a:r>
            <a:r>
              <a:rPr lang="en-US" dirty="0" smtClean="0"/>
              <a:t>CUTP.</a:t>
            </a:r>
            <a:endParaRPr lang="en-US" dirty="0" smtClean="0"/>
          </a:p>
          <a:p>
            <a:pPr lvl="0"/>
            <a:r>
              <a:rPr lang="en-US" dirty="0" smtClean="0"/>
              <a:t>Preparing and maintaining the annual training charts and records in FORTRESS.</a:t>
            </a:r>
            <a:endParaRPr lang="en-CA" dirty="0" smtClean="0"/>
          </a:p>
          <a:p>
            <a:pPr lvl="0"/>
            <a:r>
              <a:rPr lang="en-US" dirty="0" smtClean="0"/>
              <a:t>Planning the monthly training schedule and assisting qualified instructors to teach individual courses.</a:t>
            </a:r>
            <a:r>
              <a:rPr lang="en-CA" dirty="0" smtClean="0"/>
              <a:t> </a:t>
            </a:r>
            <a:r>
              <a:rPr lang="en-US" dirty="0" smtClean="0"/>
              <a:t>Obtain guest speakers and other voluntary instructors to supplement this Unit's training plan.</a:t>
            </a:r>
            <a:endParaRPr lang="en-CA" dirty="0" smtClean="0"/>
          </a:p>
          <a:p>
            <a:pPr lvl="0"/>
            <a:r>
              <a:rPr lang="en-US" dirty="0" smtClean="0"/>
              <a:t>Ensuring an adequate system of examinations to monitor training and tracking each cadet’s progress</a:t>
            </a:r>
            <a:endParaRPr lang="en-CA" dirty="0" smtClean="0"/>
          </a:p>
          <a:p>
            <a:pPr lvl="0"/>
            <a:r>
              <a:rPr lang="en-US" dirty="0" smtClean="0"/>
              <a:t>Compiling all training and examination results.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Cell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Lord </a:t>
            </a:r>
            <a:r>
              <a:rPr lang="en-US" dirty="0" err="1" smtClean="0"/>
              <a:t>Strathcona</a:t>
            </a:r>
            <a:r>
              <a:rPr lang="en-US" dirty="0" smtClean="0"/>
              <a:t> Trust Medal</a:t>
            </a:r>
          </a:p>
          <a:p>
            <a:r>
              <a:rPr lang="en-US" dirty="0"/>
              <a:t>Royal Canadian Legion Cadet Medal Of </a:t>
            </a:r>
            <a:r>
              <a:rPr lang="en-US" dirty="0" smtClean="0"/>
              <a:t>Excellence</a:t>
            </a:r>
          </a:p>
          <a:p>
            <a:r>
              <a:rPr lang="en-US" dirty="0" smtClean="0"/>
              <a:t>Air Cadet Long Service Medal and Bar</a:t>
            </a:r>
          </a:p>
          <a:p>
            <a:endParaRPr lang="en-US" dirty="0" smtClean="0"/>
          </a:p>
          <a:p>
            <a:r>
              <a:rPr lang="en-US" dirty="0"/>
              <a:t>Lorne Patterson Memorial – Best Overall Cadet</a:t>
            </a:r>
          </a:p>
          <a:p>
            <a:r>
              <a:rPr lang="en-US" dirty="0" err="1" smtClean="0"/>
              <a:t>Didur</a:t>
            </a:r>
            <a:r>
              <a:rPr lang="en-US" dirty="0" smtClean="0"/>
              <a:t> </a:t>
            </a:r>
            <a:r>
              <a:rPr lang="en-US" dirty="0"/>
              <a:t>Memorial - Commanding Officer’s </a:t>
            </a:r>
          </a:p>
          <a:p>
            <a:r>
              <a:rPr lang="en-US" dirty="0" smtClean="0"/>
              <a:t>Capt </a:t>
            </a:r>
            <a:r>
              <a:rPr lang="en-US" dirty="0"/>
              <a:t>Dave Leonard, CD </a:t>
            </a:r>
            <a:r>
              <a:rPr lang="en-US" dirty="0" smtClean="0"/>
              <a:t>– Aims of the Cadet program</a:t>
            </a:r>
          </a:p>
          <a:p>
            <a:r>
              <a:rPr lang="en-US" dirty="0"/>
              <a:t>Capt Fred Kingsford, CD </a:t>
            </a:r>
            <a:r>
              <a:rPr lang="en-US" dirty="0" smtClean="0"/>
              <a:t>– Leadership</a:t>
            </a:r>
          </a:p>
          <a:p>
            <a:r>
              <a:rPr lang="en-US" dirty="0"/>
              <a:t>Captain Brian Howard, CD - Cadet Squadron </a:t>
            </a:r>
            <a:r>
              <a:rPr lang="en-US" dirty="0" smtClean="0"/>
              <a:t>Commander</a:t>
            </a:r>
          </a:p>
          <a:p>
            <a:r>
              <a:rPr lang="en-US" dirty="0" err="1" smtClean="0"/>
              <a:t>LCol</a:t>
            </a:r>
            <a:r>
              <a:rPr lang="en-US" dirty="0" smtClean="0"/>
              <a:t> Moody, CD </a:t>
            </a:r>
            <a:r>
              <a:rPr lang="en-US" dirty="0"/>
              <a:t>– Best Community &amp; Scholastic Effort</a:t>
            </a:r>
          </a:p>
          <a:p>
            <a:r>
              <a:rPr lang="en-US" dirty="0" smtClean="0"/>
              <a:t>Barbara </a:t>
            </a:r>
            <a:r>
              <a:rPr lang="en-US" dirty="0" err="1" smtClean="0"/>
              <a:t>Agretto</a:t>
            </a:r>
            <a:r>
              <a:rPr lang="en-US" dirty="0" smtClean="0"/>
              <a:t> Memorial - Top Marksman</a:t>
            </a:r>
          </a:p>
          <a:p>
            <a:r>
              <a:rPr lang="en-US" dirty="0"/>
              <a:t>Wally May – Best NCO </a:t>
            </a:r>
          </a:p>
          <a:p>
            <a:r>
              <a:rPr lang="en-US" dirty="0" smtClean="0"/>
              <a:t>Best First Year Cadet</a:t>
            </a:r>
          </a:p>
          <a:p>
            <a:endParaRPr lang="en-US" dirty="0"/>
          </a:p>
          <a:p>
            <a:r>
              <a:rPr lang="en-US" dirty="0"/>
              <a:t>Attendance Pins</a:t>
            </a:r>
          </a:p>
          <a:p>
            <a:r>
              <a:rPr lang="en-US" dirty="0"/>
              <a:t>Commanding </a:t>
            </a:r>
            <a:r>
              <a:rPr lang="en-US" dirty="0" smtClean="0"/>
              <a:t>Officer’s Certificates &amp; Plaques</a:t>
            </a:r>
            <a:endParaRPr lang="en-US" dirty="0"/>
          </a:p>
          <a:p>
            <a:r>
              <a:rPr lang="en-US" dirty="0"/>
              <a:t>Graduation </a:t>
            </a:r>
            <a:r>
              <a:rPr lang="en-US" dirty="0" smtClean="0"/>
              <a:t>Certificates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4032448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Volunteer</a:t>
            </a:r>
            <a:r>
              <a:rPr lang="en-US" dirty="0" smtClean="0"/>
              <a:t> your time to help at Bottle Drives and Tag Days for sorting and/or driving;</a:t>
            </a:r>
            <a:endParaRPr lang="en-CA" dirty="0" smtClean="0"/>
          </a:p>
          <a:p>
            <a:pPr lvl="0"/>
            <a:r>
              <a:rPr lang="en-US" dirty="0" smtClean="0"/>
              <a:t>Attend all </a:t>
            </a:r>
            <a:r>
              <a:rPr lang="en-US" b="1" dirty="0" smtClean="0"/>
              <a:t>Parent Briefings</a:t>
            </a:r>
            <a:r>
              <a:rPr lang="en-US" dirty="0" smtClean="0"/>
              <a:t>: </a:t>
            </a:r>
            <a:r>
              <a:rPr lang="en-US" dirty="0" smtClean="0"/>
              <a:t>16 Nov </a:t>
            </a:r>
            <a:r>
              <a:rPr lang="en-US" dirty="0" smtClean="0"/>
              <a:t>16 &amp; </a:t>
            </a:r>
            <a:r>
              <a:rPr lang="en-US" dirty="0" smtClean="0"/>
              <a:t>7 Jun 17 </a:t>
            </a:r>
            <a:r>
              <a:rPr lang="en-US" b="1" dirty="0" smtClean="0"/>
              <a:t>All meetings begin at </a:t>
            </a:r>
            <a:r>
              <a:rPr lang="en-US" b="1" dirty="0" smtClean="0"/>
              <a:t>630pm</a:t>
            </a:r>
            <a:r>
              <a:rPr lang="en-US" b="1" dirty="0" smtClean="0"/>
              <a:t>;</a:t>
            </a:r>
            <a:endParaRPr lang="en-CA" dirty="0" smtClean="0"/>
          </a:p>
          <a:p>
            <a:pPr lvl="0"/>
            <a:r>
              <a:rPr lang="en-US" dirty="0" smtClean="0"/>
              <a:t>Helping them organize after school time;</a:t>
            </a:r>
          </a:p>
          <a:p>
            <a:pPr lvl="0"/>
            <a:r>
              <a:rPr lang="en-US" dirty="0" smtClean="0"/>
              <a:t>Including Air Cadet activities such as weekend training on the family calendar;</a:t>
            </a:r>
            <a:endParaRPr lang="en-CA" dirty="0" smtClean="0"/>
          </a:p>
          <a:p>
            <a:pPr lvl="0"/>
            <a:r>
              <a:rPr lang="en-US" dirty="0" smtClean="0"/>
              <a:t>Avoid conflicts with major activities;</a:t>
            </a:r>
            <a:endParaRPr lang="en-CA" dirty="0" smtClean="0"/>
          </a:p>
          <a:p>
            <a:pPr lvl="0"/>
            <a:r>
              <a:rPr lang="en-US" dirty="0" smtClean="0"/>
              <a:t>Transport your cadet to parade nights;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parents help?</a:t>
            </a:r>
            <a:endParaRPr lang="en-CA" dirty="0"/>
          </a:p>
        </p:txBody>
      </p:sp>
      <p:pic>
        <p:nvPicPr>
          <p:cNvPr id="5122" name="Picture 2" descr="C:\Users\tammy\AppData\Local\Microsoft\Windows\INetCache\IE\0ZW1TK86\help_wanted_dishingtech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4745106"/>
            <a:ext cx="3168352" cy="2112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799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Encouraging them to participate in squadron teams and activities;</a:t>
            </a:r>
            <a:endParaRPr lang="en-CA" dirty="0" smtClean="0"/>
          </a:p>
          <a:p>
            <a:pPr lvl="0"/>
            <a:r>
              <a:rPr lang="en-US" dirty="0" smtClean="0"/>
              <a:t>If they sign up for an activity, ensure they attend;</a:t>
            </a:r>
            <a:endParaRPr lang="en-CA" dirty="0" smtClean="0"/>
          </a:p>
          <a:p>
            <a:pPr lvl="0"/>
            <a:r>
              <a:rPr lang="en-US" dirty="0" smtClean="0"/>
              <a:t>If you have a concern or question regarding your cadet, contact the Commanding Officer directly;</a:t>
            </a:r>
            <a:endParaRPr lang="en-CA" dirty="0" smtClean="0"/>
          </a:p>
          <a:p>
            <a:pPr lvl="0"/>
            <a:r>
              <a:rPr lang="en-US" dirty="0" smtClean="0"/>
              <a:t>If you have a particular skill or would like to become more involved, talk to the CO (Capt Palumbo) or the Squadron Sponsoring Committee Chair (Tony Hendriks) about becoming a CO’s volunteer or a member of the Sponsoring Committee.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parents help?</a:t>
            </a:r>
            <a:endParaRPr lang="en-CA" dirty="0"/>
          </a:p>
        </p:txBody>
      </p:sp>
      <p:pic>
        <p:nvPicPr>
          <p:cNvPr id="4" name="Picture 2" descr="C:\Users\tammy\AppData\Local\Microsoft\Windows\INetCache\IE\0ZW1TK86\help_wanted_dishingtech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865496"/>
            <a:ext cx="2987824" cy="199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9 Newark Crest (JPEG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052735"/>
            <a:ext cx="2463607" cy="300390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Website: </a:t>
            </a:r>
          </a:p>
          <a:p>
            <a:pPr lvl="1"/>
            <a:r>
              <a:rPr lang="en-US" sz="3600" dirty="0" smtClean="0">
                <a:hlinkClick r:id="rId3"/>
              </a:rPr>
              <a:t>www.809cadets.ca</a:t>
            </a:r>
            <a:endParaRPr lang="en-US" sz="3600" dirty="0" smtClean="0"/>
          </a:p>
          <a:p>
            <a:r>
              <a:rPr lang="en-US" sz="4000" dirty="0" smtClean="0"/>
              <a:t>Squadron Office: </a:t>
            </a:r>
          </a:p>
          <a:p>
            <a:pPr lvl="1"/>
            <a:r>
              <a:rPr lang="en-US" sz="3600" dirty="0" smtClean="0"/>
              <a:t>905-468-7584</a:t>
            </a:r>
          </a:p>
          <a:p>
            <a:r>
              <a:rPr lang="en-US" sz="4000" dirty="0" smtClean="0"/>
              <a:t>Commanding Officer: </a:t>
            </a:r>
          </a:p>
          <a:p>
            <a:pPr lvl="1"/>
            <a:r>
              <a:rPr lang="en-US" sz="3600" dirty="0" smtClean="0"/>
              <a:t>289-783-1942</a:t>
            </a:r>
            <a:r>
              <a:rPr lang="en-CA" dirty="0" smtClean="0"/>
              <a:t> (text or call)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67854"/>
            <a:ext cx="6696744" cy="50225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Vimy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5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Optional trip to be conducted 6 Oct 17 to 14 Oct 17</a:t>
            </a:r>
          </a:p>
          <a:p>
            <a:r>
              <a:rPr lang="en-US" dirty="0" smtClean="0"/>
              <a:t>Dates are still flexible (could be reduced to 8 from 9)</a:t>
            </a:r>
          </a:p>
          <a:p>
            <a:r>
              <a:rPr lang="en-US" dirty="0" smtClean="0"/>
              <a:t>14 cadets (10 min) to attend</a:t>
            </a:r>
          </a:p>
          <a:p>
            <a:r>
              <a:rPr lang="en-US" dirty="0" smtClean="0"/>
              <a:t>4 escort officers (Staff &amp; SSC)</a:t>
            </a:r>
          </a:p>
          <a:p>
            <a:r>
              <a:rPr lang="en-US" dirty="0" smtClean="0"/>
              <a:t>Visits to include highlights of England and France, with particular emphasis on </a:t>
            </a:r>
            <a:r>
              <a:rPr lang="en-US" dirty="0" err="1" smtClean="0"/>
              <a:t>Vimy</a:t>
            </a:r>
            <a:r>
              <a:rPr lang="en-US" dirty="0" smtClean="0"/>
              <a:t> Ridge (for the 100</a:t>
            </a:r>
            <a:r>
              <a:rPr lang="en-US" baseline="30000" dirty="0" smtClean="0"/>
              <a:t>th</a:t>
            </a:r>
            <a:r>
              <a:rPr lang="en-US" dirty="0" smtClean="0"/>
              <a:t> Anniversary), Normandy, and Dover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1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r>
              <a:rPr lang="en-US" dirty="0" smtClean="0"/>
              <a:t>Cadet participates at the squadron on a satisfactory level, including fundraising &amp; training weekends</a:t>
            </a:r>
          </a:p>
          <a:p>
            <a:r>
              <a:rPr lang="en-US" dirty="0" smtClean="0"/>
              <a:t>Parents attend information meetings (tonight) and one in future for final details: </a:t>
            </a:r>
          </a:p>
          <a:p>
            <a:pPr lvl="1"/>
            <a:r>
              <a:rPr lang="en-US" dirty="0" smtClean="0"/>
              <a:t>luggage</a:t>
            </a:r>
          </a:p>
          <a:p>
            <a:pPr lvl="1"/>
            <a:r>
              <a:rPr lang="en-US" dirty="0" smtClean="0"/>
              <a:t>dress</a:t>
            </a:r>
          </a:p>
          <a:p>
            <a:pPr lvl="1"/>
            <a:r>
              <a:rPr lang="en-US" dirty="0" smtClean="0"/>
              <a:t>medications etc.</a:t>
            </a:r>
          </a:p>
          <a:p>
            <a:r>
              <a:rPr lang="en-US" dirty="0" smtClean="0"/>
              <a:t> Open to cadets of all levels – as long as cadet has not reached 19th birthday before returning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7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3782"/>
              </p:ext>
            </p:extLst>
          </p:nvPr>
        </p:nvGraphicFramePr>
        <p:xfrm>
          <a:off x="611561" y="1522892"/>
          <a:ext cx="8064896" cy="4642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5"/>
                <a:gridCol w="5400600"/>
                <a:gridCol w="720080"/>
                <a:gridCol w="1080121"/>
              </a:tblGrid>
              <a:tr h="414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ACTIVITY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TIMINGS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10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Day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Arrive Toronto Pearson Airport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Thurs 6 Oct 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Check in with 809 Staff &amp; Luggage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Fly from Toronto YYZ to Heathrow Airport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Day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Breakfast in Airport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Fri 7 Oct 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Train from London Kings Cross to Newark On Trent (3 hrs)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Sightseeing in Newark Upon Avon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Check in to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Dinner in Newark Upon Avon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Visit with 1260 Squadron Newark &amp; District Air Cadets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Stay overnight in Newark upon Avon @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Day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Breakfast in Newark On Trent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Sat 8 Oct 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Train to London (3 hrs)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Lunch in London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Sightseeing London (Tower of London, Picadilly Circus, Imperial War Museum, Parliament, Big Ben, Westminster,  etc) Bus tour and/or walking tour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Dinner in London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Train to Dover (65 mins)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Stay overnight in Dover @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1915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7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025099"/>
              </p:ext>
            </p:extLst>
          </p:nvPr>
        </p:nvGraphicFramePr>
        <p:xfrm>
          <a:off x="467544" y="1268766"/>
          <a:ext cx="8352928" cy="5328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5328592"/>
                <a:gridCol w="1008112"/>
                <a:gridCol w="1080120"/>
              </a:tblGrid>
              <a:tr h="16480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Day 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Breakfast in Dover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Sun 9 Oct 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</a:tr>
              <a:tr h="329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Sightseeing Dover: Dover Castle, Churchill War Rooms, Cliffs of Dover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Lunch in Dover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Sightseeing Dover: Dover Castle, Churchill War Rooms, Cliffs of Dover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Ferry Across to Calais (90 mins)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Dinner in Calais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Stay overnight in Calais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Day 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Breakfast in Calais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Mon 10 Oct 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Pick up mini-vans &amp; lunch in Calais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Drive to Vimy (1 hr)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Visit Vimy memorial and battlefields, trenches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Lunch at memorial (picked up in am from Calais)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Visit Vimy memorial and battlefields, trenches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Dinner in Vimy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Drive to Rouen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Stay overnight in Rouen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Day 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Breakfast in Rouen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Tues 11 Oct 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Drive to Dieppe (45 mins)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Visit Dieppe: British War Cemetary, Chateau Musee, Outdoor Market, Little Train tour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Lunch in Dieppe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Visit Dieppe: British War Cemetary, Chateau Musee, Outdoor Market, Little Train tour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Return to Rouen (45 mins)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Dinner in Rouen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Stay overnight in Rouen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1800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2" marR="5832" marT="583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Itinerary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4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the Canadian Forces and Air Cadet League of Canada</a:t>
            </a:r>
          </a:p>
          <a:p>
            <a:r>
              <a:rPr lang="en-US" dirty="0" smtClean="0"/>
              <a:t>DND provides pay, uniforms, summer training, officer training, training program, rifles, flags</a:t>
            </a:r>
            <a:r>
              <a:rPr lang="en-US" smtClean="0"/>
              <a:t>, competitions,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087914"/>
              </p:ext>
            </p:extLst>
          </p:nvPr>
        </p:nvGraphicFramePr>
        <p:xfrm>
          <a:off x="323528" y="1449080"/>
          <a:ext cx="8496945" cy="5076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6048672"/>
                <a:gridCol w="648072"/>
                <a:gridCol w="1008113"/>
              </a:tblGrid>
              <a:tr h="18156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Day 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Breakfast in Rouen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Wed 12 Oct 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</a:tr>
              <a:tr h="340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Drive to Juno Beach, Canadian Memorial (90 mins)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Visit Juno Beach: Beny-sur-mer Canadian War cemetery, Juno Beach Centre, Utah Beach D-Day Museum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Lunch in Juno Beach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1200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Visit Juno Beach: Beny-sur-mer Canadian War cemetery, Juno Beach Centre, Utah Beach D-Day Museum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Drive to Rouen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Dinner in Rouen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Stay overnight in Rouen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Day 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Breakfast in Rouen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Thurs 13 Oct 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Train to Versailles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Visit Versailles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Train to Paris (15 mins)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Lunch in Paris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3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Sightseeing Paris: Arc de la Triomphe, Eiffel Tower, Place de la Defense, Centre Georges Pompidou, Notre Dame Cathedral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Travel to Airport - Charles de Gaulle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Dinner at Airport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Fly from Paris Charles de Gaulle to Toronto (YYZ)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Day 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Arrive Toronto Pearson Airport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Fri 14 Oct 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</a:tr>
              <a:tr h="340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Parent Pick Up from Toronto Pearson Airport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5" marR="6745" marT="674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7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28766"/>
              </p:ext>
            </p:extLst>
          </p:nvPr>
        </p:nvGraphicFramePr>
        <p:xfrm>
          <a:off x="179513" y="1340768"/>
          <a:ext cx="8712966" cy="4608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798"/>
                <a:gridCol w="729020"/>
                <a:gridCol w="940672"/>
                <a:gridCol w="2128268"/>
                <a:gridCol w="3445208"/>
              </a:tblGrid>
              <a:tr h="540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Flight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955.00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Toronto - Heathrow &amp; Paris - Toronto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 person (adult &amp; cadet)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</a:tr>
              <a:tr h="593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Accommodation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390.00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4 to a room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$65 night per person (6 nights accom)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</a:tr>
              <a:tr h="51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Meals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514.50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3 meals per day (50 euros)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$73.50 per person per day (7 days of meals)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</a:tr>
              <a:tr h="493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110.00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England train fare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London - Newark - London - Dover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</a:tr>
              <a:tr h="493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Minivans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100.00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France travel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3 minivans for 3 days at $200 per day per van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</a:tr>
              <a:tr h="493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Dover Ferry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66.15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Dover to Calais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$35 Euro per person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</a:tr>
              <a:tr h="493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Travel Insurance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35.00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adult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All inclusive with medical $150 per adult / 18 ppl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</a:tr>
              <a:tr h="493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Contingency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138.50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one extra night and one full day of meals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2,309.15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TOTAL COST PER PERSON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the 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31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the first payment $220 on 2 Nov 16</a:t>
            </a:r>
          </a:p>
          <a:p>
            <a:r>
              <a:rPr lang="en-US" dirty="0" smtClean="0"/>
              <a:t>Sign parent agreement when making deposit:</a:t>
            </a:r>
          </a:p>
          <a:p>
            <a:pPr lvl="1"/>
            <a:r>
              <a:rPr lang="en-US" dirty="0" smtClean="0"/>
              <a:t>Make all payments on time</a:t>
            </a:r>
          </a:p>
          <a:p>
            <a:pPr lvl="1"/>
            <a:r>
              <a:rPr lang="en-US" dirty="0" smtClean="0"/>
              <a:t>Secure a valid passport prior to departure</a:t>
            </a:r>
          </a:p>
          <a:p>
            <a:pPr lvl="1"/>
            <a:r>
              <a:rPr lang="en-US" dirty="0" smtClean="0"/>
              <a:t>Ensure cadet has required clothing </a:t>
            </a:r>
            <a:r>
              <a:rPr lang="en-US" dirty="0" err="1" smtClean="0"/>
              <a:t>etc</a:t>
            </a:r>
            <a:r>
              <a:rPr lang="en-US" dirty="0" smtClean="0"/>
              <a:t> for trip</a:t>
            </a:r>
          </a:p>
          <a:p>
            <a:pPr lvl="1"/>
            <a:r>
              <a:rPr lang="en-US" dirty="0" smtClean="0"/>
              <a:t>Understand that trip is non-refundable after the flights have been booked – </a:t>
            </a:r>
            <a:r>
              <a:rPr lang="en-US" dirty="0" err="1" smtClean="0"/>
              <a:t>approx</a:t>
            </a:r>
            <a:r>
              <a:rPr lang="en-US" dirty="0" smtClean="0"/>
              <a:t> 1 Apr 17</a:t>
            </a:r>
          </a:p>
          <a:p>
            <a:pPr lvl="1"/>
            <a:r>
              <a:rPr lang="en-US" dirty="0" smtClean="0"/>
              <a:t>Understand that squadron will </a:t>
            </a:r>
            <a:r>
              <a:rPr lang="en-US" dirty="0" err="1" smtClean="0"/>
              <a:t>endeavour</a:t>
            </a:r>
            <a:r>
              <a:rPr lang="en-US" dirty="0" smtClean="0"/>
              <a:t> to have a refund for the cost if possible, and it will be divided evenly among all participants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your Cadet’s 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2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Plan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63264"/>
              </p:ext>
            </p:extLst>
          </p:nvPr>
        </p:nvGraphicFramePr>
        <p:xfrm>
          <a:off x="1331640" y="1268760"/>
          <a:ext cx="6624737" cy="4536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7764"/>
                <a:gridCol w="1548882"/>
                <a:gridCol w="1978091"/>
              </a:tblGrid>
              <a:tr h="2999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PAYMENT 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9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 CADET/STAFF 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9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4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Deposit due to hold spot 11/2/2016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7-Dec-16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4-Jan-17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1-Feb-17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1-Mar-17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5-Apr-17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3-May-17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7-Jun-17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5-Jul-17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99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2-Aug-17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24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Final Payment 9/6/2017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24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2,420.00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077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determined after initial reservation payments have been collected</a:t>
            </a:r>
          </a:p>
          <a:p>
            <a:r>
              <a:rPr lang="en-US" dirty="0" smtClean="0"/>
              <a:t>To include items that can be done individually by your cadet outside of cadet squadron fundraising: (examples)</a:t>
            </a:r>
          </a:p>
          <a:p>
            <a:pPr lvl="1"/>
            <a:r>
              <a:rPr lang="en-US" dirty="0" smtClean="0"/>
              <a:t>Mabel’s Labels</a:t>
            </a:r>
          </a:p>
          <a:p>
            <a:pPr lvl="1"/>
            <a:r>
              <a:rPr lang="en-US" dirty="0" smtClean="0"/>
              <a:t>Cookie Dough</a:t>
            </a:r>
          </a:p>
          <a:p>
            <a:pPr lvl="1"/>
            <a:r>
              <a:rPr lang="en-US" dirty="0" smtClean="0"/>
              <a:t>Sausage etc.</a:t>
            </a:r>
          </a:p>
          <a:p>
            <a:r>
              <a:rPr lang="en-US" dirty="0" smtClean="0"/>
              <a:t>Not </a:t>
            </a:r>
            <a:r>
              <a:rPr lang="en-US" dirty="0" err="1" smtClean="0"/>
              <a:t>madatory</a:t>
            </a:r>
            <a:r>
              <a:rPr lang="en-US" dirty="0" smtClean="0"/>
              <a:t> for each cadet participating in the trip, only offered to help offset costs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7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Tammy.Palumbo@cadets.gc.ca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Phone: Squadron Office: 905-468-7584</a:t>
            </a:r>
          </a:p>
          <a:p>
            <a:endParaRPr lang="en-US" dirty="0" smtClean="0"/>
          </a:p>
          <a:p>
            <a:r>
              <a:rPr lang="en-US" dirty="0" smtClean="0"/>
              <a:t>Phone: Commanding Officer: 289-783-1942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1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tammy\AppData\Local\Microsoft\Windows\INetCache\IE\BHOUVDYH\Captain-Americ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49364"/>
            <a:ext cx="2520280" cy="358900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359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Command Cell:</a:t>
            </a:r>
          </a:p>
          <a:p>
            <a:pPr lvl="1"/>
            <a:r>
              <a:rPr lang="en-US" dirty="0" smtClean="0"/>
              <a:t>Commanding Officer: Captain Palumbo, CD</a:t>
            </a:r>
          </a:p>
          <a:p>
            <a:pPr lvl="1"/>
            <a:r>
              <a:rPr lang="en-US" dirty="0" smtClean="0"/>
              <a:t>Deputy Commanding Officer: </a:t>
            </a:r>
            <a:r>
              <a:rPr lang="en-US" dirty="0" smtClean="0"/>
              <a:t>Lt Russell, CD</a:t>
            </a:r>
            <a:endParaRPr lang="en-US" dirty="0" smtClean="0"/>
          </a:p>
          <a:p>
            <a:pPr lvl="1"/>
            <a:r>
              <a:rPr lang="en-US" dirty="0" smtClean="0"/>
              <a:t>Cadet Squadron Commander: WOII </a:t>
            </a:r>
            <a:r>
              <a:rPr lang="en-US" dirty="0" smtClean="0"/>
              <a:t>Lavoie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Squadron Sponsoring Committee:</a:t>
            </a:r>
          </a:p>
          <a:p>
            <a:pPr lvl="1"/>
            <a:r>
              <a:rPr lang="en-US" dirty="0" smtClean="0"/>
              <a:t>Chairperson: Mr. Tony Hendriks</a:t>
            </a:r>
          </a:p>
          <a:p>
            <a:pPr lvl="1"/>
            <a:r>
              <a:rPr lang="en-US" dirty="0" smtClean="0"/>
              <a:t>Treasurer: Mrs. Christine </a:t>
            </a:r>
            <a:r>
              <a:rPr lang="en-US" dirty="0" err="1" smtClean="0"/>
              <a:t>Lett</a:t>
            </a:r>
            <a:endParaRPr lang="en-US" dirty="0" smtClean="0"/>
          </a:p>
          <a:p>
            <a:pPr lvl="1"/>
            <a:r>
              <a:rPr lang="en-US" dirty="0" smtClean="0"/>
              <a:t>Volunteer parents, citizens, </a:t>
            </a:r>
          </a:p>
          <a:p>
            <a:pPr lvl="1">
              <a:buNone/>
            </a:pPr>
            <a:r>
              <a:rPr lang="en-US" dirty="0" smtClean="0"/>
              <a:t>ex-military members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Squadron Organization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75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the safe and effective operation of the unit. </a:t>
            </a:r>
          </a:p>
          <a:p>
            <a:r>
              <a:rPr lang="en-US" dirty="0" smtClean="0"/>
              <a:t>Work closely with the Squadron Sponsoring Committee to ensure maximum value for every fundraising dollar spent</a:t>
            </a:r>
          </a:p>
          <a:p>
            <a:r>
              <a:rPr lang="en-US" dirty="0" smtClean="0"/>
              <a:t>Ensure promotions are carried out in an impartial and fair manner according to the CATO directives</a:t>
            </a:r>
          </a:p>
          <a:p>
            <a:r>
              <a:rPr lang="en-US" dirty="0" smtClean="0"/>
              <a:t>Staff payroll</a:t>
            </a:r>
          </a:p>
          <a:p>
            <a:r>
              <a:rPr lang="en-US" dirty="0" smtClean="0"/>
              <a:t>As directed by </a:t>
            </a:r>
            <a:r>
              <a:rPr lang="en-US" dirty="0" err="1" smtClean="0"/>
              <a:t>Det</a:t>
            </a:r>
            <a:r>
              <a:rPr lang="en-US" dirty="0" smtClean="0"/>
              <a:t> London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Cell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340477" y="4407120"/>
            <a:ext cx="2090564" cy="1993404"/>
            <a:chOff x="1248" y="240"/>
            <a:chExt cx="4176" cy="3600"/>
          </a:xfrm>
        </p:grpSpPr>
        <p:sp>
          <p:nvSpPr>
            <p:cNvPr id="5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403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all financial records for the unit</a:t>
            </a:r>
          </a:p>
          <a:p>
            <a:r>
              <a:rPr lang="en-US" dirty="0" smtClean="0"/>
              <a:t>Submit required documentation as per directives from OPC-ACL</a:t>
            </a:r>
          </a:p>
          <a:p>
            <a:r>
              <a:rPr lang="en-US" dirty="0" smtClean="0"/>
              <a:t>Attend annual general meeting</a:t>
            </a:r>
          </a:p>
          <a:p>
            <a:r>
              <a:rPr lang="en-US" dirty="0" smtClean="0"/>
              <a:t>Provide support to squadron for fundraising, </a:t>
            </a:r>
            <a:r>
              <a:rPr lang="en-US" dirty="0" smtClean="0"/>
              <a:t>recruiting and building issues</a:t>
            </a:r>
          </a:p>
          <a:p>
            <a:r>
              <a:rPr lang="en-US" dirty="0" smtClean="0"/>
              <a:t>Liaise </a:t>
            </a:r>
            <a:r>
              <a:rPr lang="en-US" dirty="0" smtClean="0"/>
              <a:t>with CO regarding </a:t>
            </a:r>
            <a:r>
              <a:rPr lang="en-US" dirty="0" smtClean="0"/>
              <a:t>Warrant Officer promotions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Squadron Sponsoring Committee</a:t>
            </a:r>
            <a:endParaRPr lang="en-US" dirty="0"/>
          </a:p>
        </p:txBody>
      </p:sp>
      <p:pic>
        <p:nvPicPr>
          <p:cNvPr id="2051" name="Picture 3" descr="C:\Users\339palumbo\AppData\Local\Microsoft\Windows\Temporary Internet Files\Content.IE5\KDU4S2FO\RWZ9W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95" y="4254538"/>
            <a:ext cx="2520280" cy="25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3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Administration Cell:</a:t>
            </a:r>
          </a:p>
          <a:p>
            <a:pPr lvl="1"/>
            <a:r>
              <a:rPr lang="en-US" dirty="0" smtClean="0"/>
              <a:t>Administration Officer: </a:t>
            </a:r>
            <a:r>
              <a:rPr lang="en-US" dirty="0" smtClean="0"/>
              <a:t>CI </a:t>
            </a:r>
            <a:r>
              <a:rPr lang="en-US" dirty="0" err="1" smtClean="0"/>
              <a:t>Ruttan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Supply Cell:</a:t>
            </a:r>
          </a:p>
          <a:p>
            <a:pPr lvl="1"/>
            <a:r>
              <a:rPr lang="en-US" dirty="0" smtClean="0"/>
              <a:t>Supply Officer: CI </a:t>
            </a:r>
            <a:r>
              <a:rPr lang="en-US" dirty="0" err="1" smtClean="0"/>
              <a:t>Thiffault</a:t>
            </a:r>
            <a:endParaRPr lang="en-US" dirty="0" smtClean="0"/>
          </a:p>
          <a:p>
            <a:pPr lvl="1"/>
            <a:r>
              <a:rPr lang="en-US" dirty="0" smtClean="0"/>
              <a:t>Assistant Supply Officer: CI </a:t>
            </a:r>
            <a:r>
              <a:rPr lang="en-US" dirty="0" err="1" smtClean="0"/>
              <a:t>Lemoine</a:t>
            </a:r>
            <a:endParaRPr lang="en-US" dirty="0" smtClean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Squadron Organization</a:t>
            </a:r>
            <a:endParaRPr lang="en-CA" dirty="0"/>
          </a:p>
        </p:txBody>
      </p:sp>
      <p:pic>
        <p:nvPicPr>
          <p:cNvPr id="3074" name="Picture 2" descr="C:\Users\tammy\AppData\Local\Microsoft\Windows\INetCache\IE\BHOUVDYH\Secretaries_Day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49080"/>
            <a:ext cx="3809170" cy="2354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all paperwork is completed in a timely manner</a:t>
            </a:r>
          </a:p>
          <a:p>
            <a:r>
              <a:rPr lang="en-US" dirty="0" smtClean="0"/>
              <a:t>Process all registration, summer training and regional training forms</a:t>
            </a:r>
          </a:p>
          <a:p>
            <a:r>
              <a:rPr lang="en-US" dirty="0" smtClean="0"/>
              <a:t>Track </a:t>
            </a:r>
            <a:r>
              <a:rPr lang="en-US" dirty="0" smtClean="0"/>
              <a:t>attendance</a:t>
            </a:r>
          </a:p>
          <a:p>
            <a:r>
              <a:rPr lang="en-US" dirty="0" smtClean="0"/>
              <a:t>Keeps personnel files for all cadets in FORTRESS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Cell</a:t>
            </a:r>
            <a:endParaRPr lang="en-US" dirty="0"/>
          </a:p>
        </p:txBody>
      </p:sp>
      <p:pic>
        <p:nvPicPr>
          <p:cNvPr id="3074" name="Picture 2" descr="C:\Users\339palumbo\AppData\Local\Microsoft\Windows\Temporary Internet Files\Content.IE5\KDU4S2FO\5782-Stressed-Business-Woman-Carrying-And-Dropping-Documents-Clipart-Illust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124116"/>
            <a:ext cx="2438305" cy="23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1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uniforms and exchange uniform parts for all cadets</a:t>
            </a:r>
          </a:p>
          <a:p>
            <a:r>
              <a:rPr lang="en-US" dirty="0" smtClean="0"/>
              <a:t>Maintain records of available items, order replacement items, manage stores</a:t>
            </a:r>
          </a:p>
          <a:p>
            <a:r>
              <a:rPr lang="en-US" dirty="0" smtClean="0"/>
              <a:t>Recommend purchases to supplement training requirements</a:t>
            </a:r>
          </a:p>
          <a:p>
            <a:r>
              <a:rPr lang="en-US" dirty="0" smtClean="0"/>
              <a:t>Ensure adequate supplies for instructors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Cell</a:t>
            </a:r>
            <a:endParaRPr lang="en-US" dirty="0"/>
          </a:p>
        </p:txBody>
      </p:sp>
      <p:pic>
        <p:nvPicPr>
          <p:cNvPr id="4098" name="Picture 2" descr="C:\Users\339palumbo\AppData\Local\Microsoft\Windows\Temporary Internet Files\Content.IE5\DS9E506N\canada-cadet-sea_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368152" cy="22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7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ammy\AppData\Local\Microsoft\Windows\INetCache\IE\N3MO9TJR\outsourcing-governance-organization-desig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980728"/>
            <a:ext cx="4062447" cy="3429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Training </a:t>
            </a:r>
            <a:r>
              <a:rPr lang="en-US" dirty="0" smtClean="0"/>
              <a:t>Cell:</a:t>
            </a:r>
          </a:p>
          <a:p>
            <a:pPr lvl="1"/>
            <a:r>
              <a:rPr lang="en-US" dirty="0" smtClean="0"/>
              <a:t>Training Officer: </a:t>
            </a:r>
            <a:r>
              <a:rPr lang="en-US" dirty="0" smtClean="0"/>
              <a:t>Lt </a:t>
            </a:r>
            <a:r>
              <a:rPr lang="en-US" dirty="0" err="1" smtClean="0"/>
              <a:t>Lemoine</a:t>
            </a:r>
            <a:endParaRPr lang="en-US" dirty="0" smtClean="0"/>
          </a:p>
          <a:p>
            <a:pPr lvl="1"/>
            <a:r>
              <a:rPr lang="en-US" dirty="0" smtClean="0"/>
              <a:t>Assistant Training Officer: CI </a:t>
            </a:r>
            <a:r>
              <a:rPr lang="en-US" dirty="0" err="1" smtClean="0"/>
              <a:t>Couroux</a:t>
            </a:r>
            <a:endParaRPr lang="en-US" dirty="0" smtClean="0"/>
          </a:p>
          <a:p>
            <a:pPr lvl="1"/>
            <a:r>
              <a:rPr lang="en-US" dirty="0" smtClean="0"/>
              <a:t>Training Cell Warrant Officer (DCSC): </a:t>
            </a:r>
            <a:r>
              <a:rPr lang="en-US" dirty="0" err="1" smtClean="0"/>
              <a:t>FSgt</a:t>
            </a:r>
            <a:r>
              <a:rPr lang="en-US" dirty="0" smtClean="0"/>
              <a:t> </a:t>
            </a:r>
            <a:r>
              <a:rPr lang="en-US" dirty="0" err="1" smtClean="0"/>
              <a:t>Giansante</a:t>
            </a:r>
            <a:endParaRPr lang="en-US" dirty="0" smtClean="0"/>
          </a:p>
          <a:p>
            <a:pPr lvl="1"/>
            <a:r>
              <a:rPr lang="en-US" dirty="0" smtClean="0"/>
              <a:t>Drill, Dress &amp; Deportment (SWO</a:t>
            </a:r>
            <a:r>
              <a:rPr lang="en-US" dirty="0" smtClean="0"/>
              <a:t>):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Squadron Organization</a:t>
            </a:r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1896</TotalTime>
  <Words>1709</Words>
  <Application>Microsoft Office PowerPoint</Application>
  <PresentationFormat>On-screen Show (4:3)</PresentationFormat>
  <Paragraphs>355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Parent Briefing </vt:lpstr>
      <vt:lpstr>Partnership</vt:lpstr>
      <vt:lpstr>Squadron Organization</vt:lpstr>
      <vt:lpstr>Command Cell</vt:lpstr>
      <vt:lpstr>Squadron Sponsoring Committee</vt:lpstr>
      <vt:lpstr>Squadron Organization</vt:lpstr>
      <vt:lpstr>Admin Cell</vt:lpstr>
      <vt:lpstr>Supply Cell</vt:lpstr>
      <vt:lpstr>Squadron Organization</vt:lpstr>
      <vt:lpstr>Training Cell</vt:lpstr>
      <vt:lpstr>Awards</vt:lpstr>
      <vt:lpstr>How can parents help?</vt:lpstr>
      <vt:lpstr>How can parents help?</vt:lpstr>
      <vt:lpstr>Contact Information</vt:lpstr>
      <vt:lpstr>Vimy 2017</vt:lpstr>
      <vt:lpstr>General Info</vt:lpstr>
      <vt:lpstr>Expectations</vt:lpstr>
      <vt:lpstr>Itinerary</vt:lpstr>
      <vt:lpstr>Itinerary</vt:lpstr>
      <vt:lpstr>Itinerary</vt:lpstr>
      <vt:lpstr>Cost of the Trip</vt:lpstr>
      <vt:lpstr>Reserve your Cadet’s spot</vt:lpstr>
      <vt:lpstr>Payment Plan</vt:lpstr>
      <vt:lpstr>Fundraising</vt:lpstr>
      <vt:lpstr>Questions??</vt:lpstr>
    </vt:vector>
  </TitlesOfParts>
  <Company>DHRIM 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Briefing  January 2015</dc:title>
  <dc:creator>RDMan</dc:creator>
  <cp:lastModifiedBy>Palumbo Capt T</cp:lastModifiedBy>
  <cp:revision>35</cp:revision>
  <dcterms:created xsi:type="dcterms:W3CDTF">2015-01-27T14:21:54Z</dcterms:created>
  <dcterms:modified xsi:type="dcterms:W3CDTF">2016-09-28T02:04:10Z</dcterms:modified>
</cp:coreProperties>
</file>